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311760" y="410040"/>
            <a:ext cx="8520120" cy="2816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311760" y="410040"/>
            <a:ext cx="8520120" cy="2816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2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3"/>
          <a:stretch/>
        </p:blipFill>
        <p:spPr>
          <a:xfrm>
            <a:off x="2479320" y="1229760"/>
            <a:ext cx="4184280" cy="33386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311760" y="410040"/>
            <a:ext cx="8520120" cy="2816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1176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333864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7840" y="297360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lIns="0" rIns="0" tIns="0" bIns="0" anchor="ctr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31176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7840" y="1229760"/>
            <a:ext cx="415764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311760" y="2973600"/>
            <a:ext cx="8520120" cy="1592280"/>
          </a:xfrm>
          <a:prstGeom prst="rect">
            <a:avLst/>
          </a:prstGeom>
        </p:spPr>
        <p:txBody>
          <a:bodyPr lIns="0" rIns="0" tIns="0" bIns="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39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8128800" y="0"/>
            <a:ext cx="1014840" cy="1014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flipH="1">
            <a:off x="7112880" y="0"/>
            <a:ext cx="1014840" cy="10148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 flipH="1" rot="10800000">
            <a:off x="8128080" y="1015200"/>
            <a:ext cx="1014840" cy="101484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 rot="10800000">
            <a:off x="7113600" y="1015200"/>
            <a:ext cx="1014840" cy="101484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 rot="10800000">
            <a:off x="9144000" y="2030400"/>
            <a:ext cx="1014840" cy="101484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597960" y="1775160"/>
            <a:ext cx="8221680" cy="838440"/>
          </a:xfrm>
          <a:prstGeom prst="rect">
            <a:avLst/>
          </a:prstGeom>
        </p:spPr>
        <p:txBody>
          <a:bodyPr tIns="91440" bIns="91440" anchor="b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8460360" y="465120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6D6F84EE-2192-493E-A9B7-60960B3FFE95}" type="slidenum"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&lt;número&gt;</a:t>
            </a:fld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MX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MX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MX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8154720" y="3903840"/>
            <a:ext cx="988560" cy="98748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 flipH="1">
            <a:off x="6181200" y="3903840"/>
            <a:ext cx="988560" cy="98748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3"/>
          <p:cNvSpPr/>
          <p:nvPr/>
        </p:nvSpPr>
        <p:spPr>
          <a:xfrm>
            <a:off x="7170120" y="3903840"/>
            <a:ext cx="988560" cy="9874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4"/>
          <p:cNvSpPr/>
          <p:nvPr/>
        </p:nvSpPr>
        <p:spPr>
          <a:xfrm rot="10800000">
            <a:off x="9144000" y="4891680"/>
            <a:ext cx="988560" cy="9874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5"/>
          <p:cNvSpPr/>
          <p:nvPr/>
        </p:nvSpPr>
        <p:spPr>
          <a:xfrm>
            <a:off x="0" y="4891680"/>
            <a:ext cx="9143640" cy="2516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PlaceHolder 6"/>
          <p:cNvSpPr>
            <a:spLocks noGrp="1"/>
          </p:cNvSpPr>
          <p:nvPr>
            <p:ph type="title"/>
          </p:nvPr>
        </p:nvSpPr>
        <p:spPr>
          <a:xfrm>
            <a:off x="311760" y="410040"/>
            <a:ext cx="8520120" cy="607320"/>
          </a:xfrm>
          <a:prstGeom prst="rect">
            <a:avLst/>
          </a:prstGeom>
        </p:spPr>
        <p:txBody>
          <a:bodyPr tIns="91440" bIns="9144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311760" y="1229760"/>
            <a:ext cx="8520120" cy="33386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8"/>
          <p:cNvSpPr>
            <a:spLocks noGrp="1"/>
          </p:cNvSpPr>
          <p:nvPr>
            <p:ph type="sldNum"/>
          </p:nvPr>
        </p:nvSpPr>
        <p:spPr>
          <a:xfrm>
            <a:off x="8460360" y="465120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34C6E88A-BE6F-46D1-A3C5-CEBD2EA8CD92}" type="slidenum"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&lt;número&gt;</a:t>
            </a:fld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572000" y="0"/>
            <a:ext cx="4571640" cy="51429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"/>
          <p:cNvSpPr/>
          <p:nvPr/>
        </p:nvSpPr>
        <p:spPr>
          <a:xfrm>
            <a:off x="5029560" y="4495680"/>
            <a:ext cx="468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PlaceHolder 3"/>
          <p:cNvSpPr>
            <a:spLocks noGrp="1"/>
          </p:cNvSpPr>
          <p:nvPr>
            <p:ph type="title"/>
          </p:nvPr>
        </p:nvSpPr>
        <p:spPr>
          <a:xfrm>
            <a:off x="265680" y="1151280"/>
            <a:ext cx="4044960" cy="1564200"/>
          </a:xfrm>
          <a:prstGeom prst="rect">
            <a:avLst/>
          </a:prstGeom>
        </p:spPr>
        <p:txBody>
          <a:bodyPr tIns="91440" bIns="91440" anchor="b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4939560" y="724320"/>
            <a:ext cx="3836520" cy="3694680"/>
          </a:xfrm>
          <a:prstGeom prst="rect">
            <a:avLst/>
          </a:prstGeom>
        </p:spPr>
        <p:txBody>
          <a:bodyPr tIns="91440" bIns="91440" anchor="ctr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sldNum"/>
          </p:nvPr>
        </p:nvSpPr>
        <p:spPr>
          <a:xfrm>
            <a:off x="8460360" y="465120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B4A0CA16-8E62-413F-93C1-868228CDB31A}" type="slidenum"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&lt;número&gt;</a:t>
            </a:fld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97960" y="2156400"/>
            <a:ext cx="8221680" cy="838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MX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Curso teórico-práctico de estudios de genoma completo en poblaciones mezcladas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597960" y="3020760"/>
            <a:ext cx="8221680" cy="43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Introducción a UNIX/Linux</a:t>
            </a:r>
            <a:endParaRPr b="0" lang="es-MX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Shape 87" descr=""/>
          <p:cNvPicPr/>
          <p:nvPr/>
        </p:nvPicPr>
        <p:blipFill>
          <a:blip r:embed="rId1"/>
          <a:stretch/>
        </p:blipFill>
        <p:spPr>
          <a:xfrm>
            <a:off x="6119640" y="2908800"/>
            <a:ext cx="2327400" cy="192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" name="Table 1"/>
          <p:cNvGraphicFramePr/>
          <p:nvPr/>
        </p:nvGraphicFramePr>
        <p:xfrm>
          <a:off x="1700640" y="316440"/>
          <a:ext cx="5358960" cy="3428640"/>
        </p:xfrm>
        <a:graphic>
          <a:graphicData uri="http://schemas.openxmlformats.org/drawingml/2006/table">
            <a:tbl>
              <a:tblPr/>
              <a:tblGrid>
                <a:gridCol w="1803240"/>
                <a:gridCol w="355572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pwd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la ruta a la carpeta en la que nos encontramos 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p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ath to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w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orking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d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irectory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ls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archivos y carpetas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l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i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t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ls -a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todos los archivos y carpetas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mkdir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carpeta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Crea una carpeta con el nombre de nuestra elección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ake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d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irectory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cd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carpeta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Nos ubica en la carpeta de trabajo de nuestra elección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hange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d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irectory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cd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Nos ubica en nuestro usuario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cd ~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Nos ubica en nuestro usuario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cd ..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Nos ubica un nivel arriba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616680" y="181440"/>
            <a:ext cx="596988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8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Copiar, mover y borrar archivos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200160" y="1012680"/>
            <a:ext cx="5895000" cy="3276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pobs_mezcladas/unix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cp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~/variantes_genotipadas.bim </a:t>
            </a:r>
            <a:r>
              <a:rPr b="1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mv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 bash/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bash/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bash/ 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mv variantes_genotipadas.bim variantes_incluidas.bim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rm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variantes_incluidas.bim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6840000" y="93672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usuario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6053400" y="254196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unix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5"/>
          <p:cNvSpPr/>
          <p:nvPr/>
        </p:nvSpPr>
        <p:spPr>
          <a:xfrm>
            <a:off x="7783920" y="2541960"/>
            <a:ext cx="89568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6"/>
          <p:cNvSpPr/>
          <p:nvPr/>
        </p:nvSpPr>
        <p:spPr>
          <a:xfrm>
            <a:off x="6226920" y="3404880"/>
            <a:ext cx="7563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bash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7"/>
          <p:cNvSpPr/>
          <p:nvPr/>
        </p:nvSpPr>
        <p:spPr>
          <a:xfrm>
            <a:off x="6605280" y="2918520"/>
            <a:ext cx="360" cy="48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8"/>
          <p:cNvSpPr/>
          <p:nvPr/>
        </p:nvSpPr>
        <p:spPr>
          <a:xfrm>
            <a:off x="6459480" y="1739160"/>
            <a:ext cx="186480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pobs_mezcladas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9"/>
          <p:cNvSpPr/>
          <p:nvPr/>
        </p:nvSpPr>
        <p:spPr>
          <a:xfrm>
            <a:off x="7391880" y="1313640"/>
            <a:ext cx="36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10"/>
          <p:cNvSpPr/>
          <p:nvPr/>
        </p:nvSpPr>
        <p:spPr>
          <a:xfrm flipH="1">
            <a:off x="6605280" y="2116080"/>
            <a:ext cx="78624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11"/>
          <p:cNvSpPr/>
          <p:nvPr/>
        </p:nvSpPr>
        <p:spPr>
          <a:xfrm>
            <a:off x="7391880" y="2116080"/>
            <a:ext cx="83952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311760" y="10512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80" name="Table 2"/>
          <p:cNvGraphicFramePr/>
          <p:nvPr/>
        </p:nvGraphicFramePr>
        <p:xfrm>
          <a:off x="2319480" y="1328400"/>
          <a:ext cx="4699440" cy="1523520"/>
        </p:xfrm>
        <a:graphic>
          <a:graphicData uri="http://schemas.openxmlformats.org/drawingml/2006/table">
            <a:tbl>
              <a:tblPr/>
              <a:tblGrid>
                <a:gridCol w="2076480"/>
                <a:gridCol w="262296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cp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archivo1 archivo2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Copia el archivo1 a un archivo llamado archivo2 -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p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y 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mv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archivo1 archivo2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Mueve o renombra el archivo1 como archivo2 -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v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rm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Elimina un archivo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r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ove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616680" y="181440"/>
            <a:ext cx="596988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8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Ver el contenido de un archivo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TextShape 2"/>
          <p:cNvSpPr txBox="1"/>
          <p:nvPr/>
        </p:nvSpPr>
        <p:spPr>
          <a:xfrm>
            <a:off x="227160" y="936360"/>
            <a:ext cx="4711680" cy="3177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clear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..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cp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~/Escritorio/variantes_genotipadas.bim </a:t>
            </a:r>
            <a:r>
              <a:rPr b="1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less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head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head -5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tail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3" name="Shape 194" descr=""/>
          <p:cNvPicPr/>
          <p:nvPr/>
        </p:nvPicPr>
        <p:blipFill>
          <a:blip r:embed="rId1"/>
          <a:srcRect l="0" t="0" r="49598" b="41673"/>
          <a:stretch/>
        </p:blipFill>
        <p:spPr>
          <a:xfrm>
            <a:off x="5015160" y="804600"/>
            <a:ext cx="4003200" cy="2605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Table 1"/>
          <p:cNvGraphicFramePr/>
          <p:nvPr/>
        </p:nvGraphicFramePr>
        <p:xfrm>
          <a:off x="2538360" y="792720"/>
          <a:ext cx="4066560" cy="1904760"/>
        </p:xfrm>
        <a:graphic>
          <a:graphicData uri="http://schemas.openxmlformats.org/drawingml/2006/table">
            <a:tbl>
              <a:tblPr/>
              <a:tblGrid>
                <a:gridCol w="1476000"/>
                <a:gridCol w="259056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cat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un archivo - con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cat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enate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less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un archivo una página a la vez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head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las primeras líneas de un 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tail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las últimas líneas de un 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616680" y="181440"/>
            <a:ext cx="790956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7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Buscar dentro de un archivo, contar sus elementos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379440" y="936360"/>
            <a:ext cx="4455360" cy="3177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less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/25 [n]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18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18 -w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18 -wc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rs22240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rs1 -v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rs1 -vc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wc</a:t>
            </a: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variantes_genotipadas.bim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7" name="Shape 206" descr=""/>
          <p:cNvPicPr/>
          <p:nvPr/>
        </p:nvPicPr>
        <p:blipFill>
          <a:blip r:embed="rId1"/>
          <a:srcRect l="0" t="0" r="47587" b="40147"/>
          <a:stretch/>
        </p:blipFill>
        <p:spPr>
          <a:xfrm>
            <a:off x="4657680" y="876960"/>
            <a:ext cx="4393800" cy="282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Table 1"/>
          <p:cNvGraphicFramePr/>
          <p:nvPr/>
        </p:nvGraphicFramePr>
        <p:xfrm>
          <a:off x="2275560" y="1307160"/>
          <a:ext cx="4280760" cy="1142640"/>
        </p:xfrm>
        <a:graphic>
          <a:graphicData uri="http://schemas.openxmlformats.org/drawingml/2006/table">
            <a:tbl>
              <a:tblPr/>
              <a:tblGrid>
                <a:gridCol w="1741320"/>
                <a:gridCol w="253944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7819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grep ‘palabra clave’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Busca una palabra clave en un archivo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g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et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r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egular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x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p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ression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7819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wc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Cuenta las filas, palabras y caracteres de un archivo - 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w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ord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ount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540360" y="410040"/>
            <a:ext cx="596988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8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311760" y="203760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Teclado o</a:t>
            </a: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archivo1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5083920" y="272844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2887920" y="20674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5083920" y="1522080"/>
            <a:ext cx="92988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 rot="600">
            <a:off x="1518480" y="20674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Shape 222" descr=""/>
          <p:cNvPicPr/>
          <p:nvPr/>
        </p:nvPicPr>
        <p:blipFill>
          <a:blip r:embed="rId1"/>
          <a:stretch/>
        </p:blipFill>
        <p:spPr>
          <a:xfrm rot="5400000">
            <a:off x="4068720" y="1744560"/>
            <a:ext cx="888480" cy="961560"/>
          </a:xfrm>
          <a:prstGeom prst="rect">
            <a:avLst/>
          </a:prstGeom>
          <a:ln>
            <a:noFill/>
          </a:ln>
        </p:spPr>
      </p:pic>
      <p:sp>
        <p:nvSpPr>
          <p:cNvPr id="196" name="CustomShape 7"/>
          <p:cNvSpPr/>
          <p:nvPr/>
        </p:nvSpPr>
        <p:spPr>
          <a:xfrm rot="600">
            <a:off x="4033080" y="20674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5631120" y="20674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9"/>
          <p:cNvSpPr/>
          <p:nvPr/>
        </p:nvSpPr>
        <p:spPr>
          <a:xfrm>
            <a:off x="7827120" y="272844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10"/>
          <p:cNvSpPr/>
          <p:nvPr/>
        </p:nvSpPr>
        <p:spPr>
          <a:xfrm>
            <a:off x="7827120" y="1522080"/>
            <a:ext cx="92988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0" name="Shape 227" descr=""/>
          <p:cNvPicPr/>
          <p:nvPr/>
        </p:nvPicPr>
        <p:blipFill>
          <a:blip r:embed="rId2"/>
          <a:stretch/>
        </p:blipFill>
        <p:spPr>
          <a:xfrm rot="5400000">
            <a:off x="6811920" y="1744560"/>
            <a:ext cx="888480" cy="961560"/>
          </a:xfrm>
          <a:prstGeom prst="rect">
            <a:avLst/>
          </a:prstGeom>
          <a:ln>
            <a:noFill/>
          </a:ln>
        </p:spPr>
      </p:pic>
      <p:sp>
        <p:nvSpPr>
          <p:cNvPr id="201" name="CustomShape 11"/>
          <p:cNvSpPr/>
          <p:nvPr/>
        </p:nvSpPr>
        <p:spPr>
          <a:xfrm rot="600">
            <a:off x="6776280" y="20674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n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311760" y="4100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TextShape 2"/>
          <p:cNvSpPr txBox="1"/>
          <p:nvPr/>
        </p:nvSpPr>
        <p:spPr>
          <a:xfrm>
            <a:off x="464040" y="2214720"/>
            <a:ext cx="3618000" cy="1023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círculo línea triángulo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esfera área pirámide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^d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464040" y="15040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Teclado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3040200" y="153396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 rot="600">
            <a:off x="1671120" y="15339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6"/>
          <p:cNvSpPr/>
          <p:nvPr/>
        </p:nvSpPr>
        <p:spPr>
          <a:xfrm>
            <a:off x="4518720" y="15040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Teclado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114680" y="15040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8"/>
          <p:cNvSpPr/>
          <p:nvPr/>
        </p:nvSpPr>
        <p:spPr>
          <a:xfrm rot="600">
            <a:off x="5758560" y="15339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9"/>
          <p:cNvSpPr txBox="1"/>
          <p:nvPr/>
        </p:nvSpPr>
        <p:spPr>
          <a:xfrm>
            <a:off x="4564800" y="2184480"/>
            <a:ext cx="3618000" cy="1023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&gt;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lista1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pera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guayaba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sandía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^d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less lista1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311760" y="1814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570240" y="13816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Teclado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3166200" y="13816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4"/>
          <p:cNvSpPr/>
          <p:nvPr/>
        </p:nvSpPr>
        <p:spPr>
          <a:xfrm rot="600">
            <a:off x="1810080" y="14115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TextShape 5"/>
          <p:cNvSpPr txBox="1"/>
          <p:nvPr/>
        </p:nvSpPr>
        <p:spPr>
          <a:xfrm>
            <a:off x="616680" y="2062080"/>
            <a:ext cx="3618000" cy="1023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&gt; lista2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ciruela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fresa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naranja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^d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lista2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6"/>
          <p:cNvSpPr/>
          <p:nvPr/>
        </p:nvSpPr>
        <p:spPr>
          <a:xfrm>
            <a:off x="4685040" y="13816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Teclado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7"/>
          <p:cNvSpPr/>
          <p:nvPr/>
        </p:nvSpPr>
        <p:spPr>
          <a:xfrm>
            <a:off x="7281000" y="13816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 existente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8"/>
          <p:cNvSpPr/>
          <p:nvPr/>
        </p:nvSpPr>
        <p:spPr>
          <a:xfrm rot="600">
            <a:off x="5924880" y="14115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TextShape 9"/>
          <p:cNvSpPr txBox="1"/>
          <p:nvPr/>
        </p:nvSpPr>
        <p:spPr>
          <a:xfrm>
            <a:off x="4731480" y="2062080"/>
            <a:ext cx="3618000" cy="1023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&gt;&gt;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lista1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kiwi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mango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durazno ⏎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^d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lista1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11760" y="4100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¿Qué es UNIX? ¿Qué es Linux?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311760" y="1383480"/>
            <a:ext cx="7674840" cy="1760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228240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UNIX  - sistema operativo desarrollado en los Bell Laboratories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Diseñado con un interés particular en el trabajo colaborativo</a:t>
            </a: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Linux - sistema operativo tipo UNIX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Derivado de UNIX pero libre. No solo gratis.</a:t>
            </a: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Multiusuario, multiprocesador, multitarea, multiplataforma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311760" y="1814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2780280" y="11530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archivo(s) 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5376240" y="11530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4"/>
          <p:cNvSpPr/>
          <p:nvPr/>
        </p:nvSpPr>
        <p:spPr>
          <a:xfrm rot="600">
            <a:off x="4019760" y="11829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TextShape 5"/>
          <p:cNvSpPr txBox="1"/>
          <p:nvPr/>
        </p:nvSpPr>
        <p:spPr>
          <a:xfrm>
            <a:off x="1297440" y="1833480"/>
            <a:ext cx="2271600" cy="47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lista1 lista2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6"/>
          <p:cNvSpPr/>
          <p:nvPr/>
        </p:nvSpPr>
        <p:spPr>
          <a:xfrm>
            <a:off x="2887200" y="26542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archivo(s)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7"/>
          <p:cNvSpPr/>
          <p:nvPr/>
        </p:nvSpPr>
        <p:spPr>
          <a:xfrm>
            <a:off x="5483160" y="26542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 nuevo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8"/>
          <p:cNvSpPr/>
          <p:nvPr/>
        </p:nvSpPr>
        <p:spPr>
          <a:xfrm rot="600">
            <a:off x="4127040" y="26841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TextShape 9"/>
          <p:cNvSpPr txBox="1"/>
          <p:nvPr/>
        </p:nvSpPr>
        <p:spPr>
          <a:xfrm>
            <a:off x="647640" y="3335040"/>
            <a:ext cx="3618000" cy="746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lista1 lista2 &gt; listamayor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TextShape 10"/>
          <p:cNvSpPr txBox="1"/>
          <p:nvPr/>
        </p:nvSpPr>
        <p:spPr>
          <a:xfrm>
            <a:off x="697320" y="3853440"/>
            <a:ext cx="2109600" cy="746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listamayor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TextShape 11"/>
          <p:cNvSpPr txBox="1"/>
          <p:nvPr/>
        </p:nvSpPr>
        <p:spPr>
          <a:xfrm>
            <a:off x="5460120" y="1833480"/>
            <a:ext cx="1775160" cy="47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sort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 &lt; lista1 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TextShape 12"/>
          <p:cNvSpPr txBox="1"/>
          <p:nvPr/>
        </p:nvSpPr>
        <p:spPr>
          <a:xfrm>
            <a:off x="5427000" y="3375360"/>
            <a:ext cx="3138480" cy="47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sort  &lt; lista1 &gt; listaordenada  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311760" y="1814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256040" y="27532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sistema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3852000" y="27532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4"/>
          <p:cNvSpPr/>
          <p:nvPr/>
        </p:nvSpPr>
        <p:spPr>
          <a:xfrm rot="600">
            <a:off x="2495880" y="27831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TextShape 5"/>
          <p:cNvSpPr txBox="1"/>
          <p:nvPr/>
        </p:nvSpPr>
        <p:spPr>
          <a:xfrm>
            <a:off x="2729880" y="1848240"/>
            <a:ext cx="3171600" cy="47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who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who 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|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wc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who | sort &gt; participantes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6302880" y="27532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7"/>
          <p:cNvSpPr/>
          <p:nvPr/>
        </p:nvSpPr>
        <p:spPr>
          <a:xfrm rot="600">
            <a:off x="4934160" y="27831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8"/>
          <p:cNvSpPr/>
          <p:nvPr/>
        </p:nvSpPr>
        <p:spPr>
          <a:xfrm>
            <a:off x="1256040" y="122940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sistema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9"/>
          <p:cNvSpPr/>
          <p:nvPr/>
        </p:nvSpPr>
        <p:spPr>
          <a:xfrm>
            <a:off x="3852000" y="122940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10"/>
          <p:cNvSpPr/>
          <p:nvPr/>
        </p:nvSpPr>
        <p:spPr>
          <a:xfrm rot="600">
            <a:off x="2495880" y="12592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11"/>
          <p:cNvSpPr/>
          <p:nvPr/>
        </p:nvSpPr>
        <p:spPr>
          <a:xfrm>
            <a:off x="6302880" y="122940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12"/>
          <p:cNvSpPr/>
          <p:nvPr/>
        </p:nvSpPr>
        <p:spPr>
          <a:xfrm rot="600">
            <a:off x="4934160" y="12592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311760" y="1814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Dirigir el resultado de un comando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1256040" y="27532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3852000" y="275328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 rot="600">
            <a:off x="2495880" y="27831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TextShape 5"/>
          <p:cNvSpPr txBox="1"/>
          <p:nvPr/>
        </p:nvSpPr>
        <p:spPr>
          <a:xfrm>
            <a:off x="402120" y="1848240"/>
            <a:ext cx="7971840" cy="1982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18 -w variantes_genotipadas.bim | less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18 -w variantes_genotipadas.bim | 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cut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-f 2 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grep 18 -w variantes_genotipadas.bim | cut -f 2  &gt; SNP_cromosoma18.lista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6302880" y="275328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7"/>
          <p:cNvSpPr/>
          <p:nvPr/>
        </p:nvSpPr>
        <p:spPr>
          <a:xfrm rot="600">
            <a:off x="4934160" y="278316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8"/>
          <p:cNvSpPr/>
          <p:nvPr/>
        </p:nvSpPr>
        <p:spPr>
          <a:xfrm>
            <a:off x="1256040" y="122940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archivo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9"/>
          <p:cNvSpPr/>
          <p:nvPr/>
        </p:nvSpPr>
        <p:spPr>
          <a:xfrm>
            <a:off x="3852000" y="1229400"/>
            <a:ext cx="96012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resultado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10"/>
          <p:cNvSpPr/>
          <p:nvPr/>
        </p:nvSpPr>
        <p:spPr>
          <a:xfrm rot="600">
            <a:off x="2495880" y="12592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1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11"/>
          <p:cNvSpPr/>
          <p:nvPr/>
        </p:nvSpPr>
        <p:spPr>
          <a:xfrm>
            <a:off x="6302880" y="122940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pantalla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12"/>
          <p:cNvSpPr/>
          <p:nvPr/>
        </p:nvSpPr>
        <p:spPr>
          <a:xfrm rot="600">
            <a:off x="4934160" y="1259280"/>
            <a:ext cx="1245960" cy="3160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Comando 2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" name="Table 1"/>
          <p:cNvGraphicFramePr/>
          <p:nvPr/>
        </p:nvGraphicFramePr>
        <p:xfrm>
          <a:off x="1476000" y="164160"/>
          <a:ext cx="5303160" cy="3443760"/>
        </p:xfrm>
        <a:graphic>
          <a:graphicData uri="http://schemas.openxmlformats.org/drawingml/2006/table">
            <a:tbl>
              <a:tblPr/>
              <a:tblGrid>
                <a:gridCol w="1756800"/>
                <a:gridCol w="354636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&gt;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Redirigir a un archivo el resultado del 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&gt;&gt;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Agregar a un archivo el resultado del 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&lt;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Dirigir la información de un archivo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comando1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|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comando2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Encauzar el resultado del comando1 al comando2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cat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archivo1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archivo2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 &gt;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archivo0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Concatenar el archivo1 y el archivo2 y redirigir al archivo0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sort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Ordenar los datos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cut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Extrae columnas de archivos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who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Muestra a los usuarios conectados al sistema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616680" y="105120"/>
            <a:ext cx="596988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8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Comodines y ayuda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TextShape 2"/>
          <p:cNvSpPr txBox="1"/>
          <p:nvPr/>
        </p:nvSpPr>
        <p:spPr>
          <a:xfrm>
            <a:off x="608040" y="1089000"/>
            <a:ext cx="2963520" cy="3269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lista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*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lista</a:t>
            </a: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?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*.bim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man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sort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man wc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whatis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grep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apropos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copy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9" name="Shape 314" descr=""/>
          <p:cNvPicPr/>
          <p:nvPr/>
        </p:nvPicPr>
        <p:blipFill>
          <a:blip r:embed="rId1"/>
          <a:srcRect l="0" t="0" r="45557" b="39622"/>
          <a:stretch/>
        </p:blipFill>
        <p:spPr>
          <a:xfrm>
            <a:off x="4002840" y="712080"/>
            <a:ext cx="4978440" cy="3105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Table 1"/>
          <p:cNvGraphicFramePr/>
          <p:nvPr/>
        </p:nvGraphicFramePr>
        <p:xfrm>
          <a:off x="2580480" y="621360"/>
          <a:ext cx="4066560" cy="2513160"/>
        </p:xfrm>
        <a:graphic>
          <a:graphicData uri="http://schemas.openxmlformats.org/drawingml/2006/table">
            <a:tbl>
              <a:tblPr/>
              <a:tblGrid>
                <a:gridCol w="1476000"/>
                <a:gridCol w="2590560"/>
              </a:tblGrid>
              <a:tr h="3823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Significado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*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Coincidencia con un número arbitrario de caracteres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?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Coincidencia con un solo caracter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man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command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Leer el manual del comando - </a:t>
                      </a:r>
                      <a:r>
                        <a:rPr b="0" lang="es-MX" sz="1400" spc="-1" strike="noStrike">
                          <a:solidFill>
                            <a:srgbClr val="9c254d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man</a:t>
                      </a: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ual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5821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whatis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command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Descripción breve del comando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78192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apropos </a:t>
                      </a:r>
                      <a:r>
                        <a:rPr b="0" i="1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keyword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s-MX" sz="1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Coincidencia de la palabra clave en los distintos manuales</a:t>
                      </a:r>
                      <a:endParaRPr b="0" lang="es-MX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616680" y="105120"/>
            <a:ext cx="4552920" cy="609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4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Convenciones con respecto a los nombres de archivos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TextShape 2"/>
          <p:cNvSpPr txBox="1"/>
          <p:nvPr/>
        </p:nvSpPr>
        <p:spPr>
          <a:xfrm>
            <a:off x="988920" y="1393560"/>
            <a:ext cx="2807280" cy="2346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Evitar crear archivos con caracteres especiales como </a:t>
            </a:r>
            <a:r>
              <a:rPr b="0" i="1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/ * &amp; % ? $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o con </a:t>
            </a:r>
            <a:r>
              <a:rPr b="0" i="1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espacio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Es común usar _ y 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3" name="Shape 326" descr=""/>
          <p:cNvPicPr/>
          <p:nvPr/>
        </p:nvPicPr>
        <p:blipFill>
          <a:blip r:embed="rId1"/>
          <a:srcRect l="5738" t="0" r="36542" b="34493"/>
          <a:stretch/>
        </p:blipFill>
        <p:spPr>
          <a:xfrm>
            <a:off x="4807080" y="959040"/>
            <a:ext cx="4180320" cy="2667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311760" y="41004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TextShape 2"/>
          <p:cNvSpPr txBox="1"/>
          <p:nvPr/>
        </p:nvSpPr>
        <p:spPr>
          <a:xfrm>
            <a:off x="1531080" y="1763280"/>
            <a:ext cx="6288840" cy="1572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Adaptado de: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http://www.ee.surrey.ac.uk/Teaching/Unix/index.html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311760" y="10512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Origen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Shape 99" descr=""/>
          <p:cNvPicPr/>
          <p:nvPr/>
        </p:nvPicPr>
        <p:blipFill>
          <a:blip r:embed="rId1"/>
          <a:stretch/>
        </p:blipFill>
        <p:spPr>
          <a:xfrm>
            <a:off x="288360" y="848520"/>
            <a:ext cx="5243400" cy="3760560"/>
          </a:xfrm>
          <a:prstGeom prst="rect">
            <a:avLst/>
          </a:prstGeom>
          <a:ln w="19080">
            <a:solidFill>
              <a:schemeClr val="dk1"/>
            </a:solidFill>
            <a:round/>
          </a:ln>
        </p:spPr>
      </p:pic>
      <p:pic>
        <p:nvPicPr>
          <p:cNvPr id="130" name="Shape 100" descr=""/>
          <p:cNvPicPr/>
          <p:nvPr/>
        </p:nvPicPr>
        <p:blipFill>
          <a:blip r:embed="rId2"/>
          <a:stretch/>
        </p:blipFill>
        <p:spPr>
          <a:xfrm>
            <a:off x="5730120" y="205560"/>
            <a:ext cx="2254320" cy="2131560"/>
          </a:xfrm>
          <a:prstGeom prst="rect">
            <a:avLst/>
          </a:prstGeom>
          <a:ln>
            <a:noFill/>
          </a:ln>
        </p:spPr>
      </p:pic>
      <p:pic>
        <p:nvPicPr>
          <p:cNvPr id="131" name="Shape 101" descr=""/>
          <p:cNvPicPr/>
          <p:nvPr/>
        </p:nvPicPr>
        <p:blipFill>
          <a:blip r:embed="rId3"/>
          <a:stretch/>
        </p:blipFill>
        <p:spPr>
          <a:xfrm>
            <a:off x="7310880" y="1769040"/>
            <a:ext cx="1726560" cy="203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311760" y="326880"/>
            <a:ext cx="650232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¿Qué es el sistema operativo?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596160" y="1105920"/>
            <a:ext cx="3854520" cy="3640320"/>
          </a:xfrm>
          <a:prstGeom prst="ellipse">
            <a:avLst/>
          </a:prstGeom>
          <a:solidFill>
            <a:srgbClr val="ffffff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1020240" y="1510200"/>
            <a:ext cx="2930760" cy="2885040"/>
          </a:xfrm>
          <a:prstGeom prst="ellipse">
            <a:avLst/>
          </a:prstGeom>
          <a:solidFill>
            <a:srgbClr val="f3f3f3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1654920" y="2206080"/>
            <a:ext cx="1609200" cy="1574280"/>
          </a:xfrm>
          <a:prstGeom prst="ellipse">
            <a:avLst/>
          </a:prstGeom>
          <a:solidFill>
            <a:srgbClr val="cccccc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2135880" y="2242800"/>
            <a:ext cx="69948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NÚCLEO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 flipH="1">
            <a:off x="1449360" y="3549960"/>
            <a:ext cx="440640" cy="422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7"/>
          <p:cNvSpPr/>
          <p:nvPr/>
        </p:nvSpPr>
        <p:spPr>
          <a:xfrm>
            <a:off x="1450080" y="1937880"/>
            <a:ext cx="69948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SHELL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8"/>
          <p:cNvSpPr/>
          <p:nvPr/>
        </p:nvSpPr>
        <p:spPr>
          <a:xfrm rot="19491000">
            <a:off x="1996200" y="3655080"/>
            <a:ext cx="197712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PROGRAMAS/UTILIDADES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HERRAMIENTAS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9"/>
          <p:cNvSpPr/>
          <p:nvPr/>
        </p:nvSpPr>
        <p:spPr>
          <a:xfrm flipH="1" rot="14530800">
            <a:off x="1434960" y="1159560"/>
            <a:ext cx="2682720" cy="3195360"/>
          </a:xfrm>
          <a:prstGeom prst="pie">
            <a:avLst>
              <a:gd name="adj1" fmla="val 3839956"/>
              <a:gd name="adj2" fmla="val 7405475"/>
            </a:avLst>
          </a:prstGeom>
          <a:solidFill>
            <a:srgbClr val="cccccc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10"/>
          <p:cNvSpPr/>
          <p:nvPr/>
        </p:nvSpPr>
        <p:spPr>
          <a:xfrm>
            <a:off x="3160440" y="1937880"/>
            <a:ext cx="94428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SISTEMA DE ARCHIVOS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11"/>
          <p:cNvSpPr/>
          <p:nvPr/>
        </p:nvSpPr>
        <p:spPr>
          <a:xfrm>
            <a:off x="1987200" y="2521800"/>
            <a:ext cx="944280" cy="942120"/>
          </a:xfrm>
          <a:prstGeom prst="flowChartConnector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12"/>
          <p:cNvSpPr/>
          <p:nvPr/>
        </p:nvSpPr>
        <p:spPr>
          <a:xfrm>
            <a:off x="2007360" y="2755800"/>
            <a:ext cx="904320" cy="3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RECURSOS FÍSICOS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13"/>
          <p:cNvSpPr/>
          <p:nvPr/>
        </p:nvSpPr>
        <p:spPr>
          <a:xfrm>
            <a:off x="1468800" y="1255680"/>
            <a:ext cx="198144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s-MX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APLICACIONES DEL USUARIO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14"/>
          <p:cNvSpPr txBox="1"/>
          <p:nvPr/>
        </p:nvSpPr>
        <p:spPr>
          <a:xfrm>
            <a:off x="5264640" y="1237320"/>
            <a:ext cx="2807640" cy="2328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Conjunto de programas que sirven de intermediario entre los recursos computacionales físicos (</a:t>
            </a:r>
            <a:r>
              <a:rPr b="0" i="1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hardware</a:t>
            </a: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) y el usuario.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Controla y coordina cómo los diferentes usuarios y las distintas aplicaciones usan el </a:t>
            </a:r>
            <a:r>
              <a:rPr b="0" i="1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hardware</a:t>
            </a:r>
            <a:r>
              <a:rPr b="0" lang="es-MX" sz="1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311760" y="257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Shell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4687560" y="1116000"/>
            <a:ext cx="4038480" cy="2536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Shell o intérprete de órdenes o intérprete de comandos: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Es un programa que sirve de interfaz entre el usuario y los servicios del sistema operativo.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Shape 127" descr=""/>
          <p:cNvPicPr/>
          <p:nvPr/>
        </p:nvPicPr>
        <p:blipFill>
          <a:blip r:embed="rId1"/>
          <a:stretch/>
        </p:blipFill>
        <p:spPr>
          <a:xfrm>
            <a:off x="927360" y="1116000"/>
            <a:ext cx="3177000" cy="3210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311760" y="257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La terminal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Shape 133" descr=""/>
          <p:cNvPicPr/>
          <p:nvPr/>
        </p:nvPicPr>
        <p:blipFill>
          <a:blip r:embed="rId1"/>
          <a:stretch/>
        </p:blipFill>
        <p:spPr>
          <a:xfrm>
            <a:off x="844200" y="1022040"/>
            <a:ext cx="5169240" cy="346176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6400800" y="1174680"/>
            <a:ext cx="2063520" cy="123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echo  $SHELL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cat  /etc/shells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311760" y="257760"/>
            <a:ext cx="8520120" cy="607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30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Estructura de archivos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Shape 140" descr=""/>
          <p:cNvPicPr/>
          <p:nvPr/>
        </p:nvPicPr>
        <p:blipFill>
          <a:blip r:embed="rId1"/>
          <a:stretch/>
        </p:blipFill>
        <p:spPr>
          <a:xfrm>
            <a:off x="380880" y="1116000"/>
            <a:ext cx="5246280" cy="2960280"/>
          </a:xfrm>
          <a:prstGeom prst="rect">
            <a:avLst/>
          </a:prstGeom>
          <a:ln>
            <a:noFill/>
          </a:ln>
        </p:spPr>
      </p:pic>
      <p:sp>
        <p:nvSpPr>
          <p:cNvPr id="154" name="TextShape 2"/>
          <p:cNvSpPr txBox="1"/>
          <p:nvPr/>
        </p:nvSpPr>
        <p:spPr>
          <a:xfrm>
            <a:off x="5802840" y="963720"/>
            <a:ext cx="2695320" cy="2536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En UNIX todo o es un archivo o es un proceso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La ruta completa a report.doc es </a:t>
            </a:r>
            <a:r>
              <a:rPr b="1" lang="es-MX" sz="95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/home/its/ug1/ee51vn/report.doc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265680" y="1151280"/>
            <a:ext cx="4044960" cy="15642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s-MX" sz="42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Ejercicios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16680" y="181440"/>
            <a:ext cx="5969880" cy="960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2800" spc="-1" strike="noStrike">
                <a:solidFill>
                  <a:srgbClr val="2a399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Ver contenido de directorios, crearlos y desplazarse de uno a otro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379440" y="1317600"/>
            <a:ext cx="5428440" cy="2975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pwd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4444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pwd ..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-a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-l  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-al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-lh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-lhr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-lhR ls .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..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[opciones] [ubicación]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mkdir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pobs_mezcladas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990000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pobs_mezcladas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 ..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.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..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	</a:t>
            </a:r>
            <a:r>
              <a:rPr b="0" lang="es-MX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cd ~</a:t>
            </a:r>
            <a:endParaRPr b="0" lang="es-MX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6992280" y="93672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i="1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usuario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6205680" y="2541960"/>
            <a:ext cx="11037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unix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5"/>
          <p:cNvSpPr/>
          <p:nvPr/>
        </p:nvSpPr>
        <p:spPr>
          <a:xfrm>
            <a:off x="7936200" y="2541960"/>
            <a:ext cx="89568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6379560" y="3404880"/>
            <a:ext cx="75636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bash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6757920" y="2918520"/>
            <a:ext cx="360" cy="48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8"/>
          <p:cNvSpPr/>
          <p:nvPr/>
        </p:nvSpPr>
        <p:spPr>
          <a:xfrm>
            <a:off x="6611760" y="1739160"/>
            <a:ext cx="1864800" cy="376560"/>
          </a:xfrm>
          <a:prstGeom prst="rect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s-MX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pobs_mezcladas</a:t>
            </a:r>
            <a:endParaRPr b="0" lang="es-MX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9"/>
          <p:cNvSpPr/>
          <p:nvPr/>
        </p:nvSpPr>
        <p:spPr>
          <a:xfrm>
            <a:off x="7544520" y="1313640"/>
            <a:ext cx="36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10"/>
          <p:cNvSpPr/>
          <p:nvPr/>
        </p:nvSpPr>
        <p:spPr>
          <a:xfrm flipH="1">
            <a:off x="6757920" y="2116080"/>
            <a:ext cx="78624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11"/>
          <p:cNvSpPr/>
          <p:nvPr/>
        </p:nvSpPr>
        <p:spPr>
          <a:xfrm>
            <a:off x="7544520" y="2116080"/>
            <a:ext cx="839520" cy="425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LibreOffice/5.1.4.2$Linux_X86_64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es-MX</dc:language>
  <cp:lastModifiedBy/>
  <dcterms:modified xsi:type="dcterms:W3CDTF">2016-09-22T15:11:20Z</dcterms:modified>
  <cp:revision>1</cp:revision>
  <dc:subject/>
  <dc:title/>
</cp:coreProperties>
</file>